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63e668da43f4979" /><Relationship Type="http://schemas.openxmlformats.org/officeDocument/2006/relationships/extended-properties" Target="/docProps/app.xml" Id="R207a094bba964957" /><Relationship Type="http://schemas.openxmlformats.org/officeDocument/2006/relationships/officeDocument" Target="/ppt/presentation.xml" Id="Rd5a46939821841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c84eb1b622a4b58"/>
  </p:sldMasterIdLst>
  <p:notesMasterIdLst>
    <p:notesMasterId xmlns:r="http://schemas.openxmlformats.org/officeDocument/2006/relationships" r:id="R720a4831e8274e5e"/>
  </p:notesMasterIdLst>
  <p:sldIdLst>
    <p:sldId xmlns:r="http://schemas.openxmlformats.org/officeDocument/2006/relationships" id="256" r:id="R09113f96016d417c"/>
    <p:sldId xmlns:r="http://schemas.openxmlformats.org/officeDocument/2006/relationships" id="257" r:id="R0f348e5b83144895"/>
    <p:sldId xmlns:r="http://schemas.openxmlformats.org/officeDocument/2006/relationships" id="258" r:id="R4836671592864e65"/>
    <p:sldId xmlns:r="http://schemas.openxmlformats.org/officeDocument/2006/relationships" id="259" r:id="Rf3d490c0440845c8"/>
    <p:sldId xmlns:r="http://schemas.openxmlformats.org/officeDocument/2006/relationships" id="260" r:id="Rfbff81ee7fc04457"/>
    <p:sldId xmlns:r="http://schemas.openxmlformats.org/officeDocument/2006/relationships" id="261" r:id="Re9d5a7a0e8a84f66"/>
    <p:sldId xmlns:r="http://schemas.openxmlformats.org/officeDocument/2006/relationships" id="262" r:id="Rffcb8bc3e8cd47ea"/>
    <p:sldId xmlns:r="http://schemas.openxmlformats.org/officeDocument/2006/relationships" id="263" r:id="Rc5b95f88b18d41d8"/>
  </p:sldIdLst>
  <p:sldSz cx="6858000" cy="12192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30cc19fd7f1448f" /><Relationship Type="http://schemas.openxmlformats.org/officeDocument/2006/relationships/slideMaster" Target="/ppt/slideMasters/slideMaster1.xml" Id="Rac84eb1b622a4b58" /><Relationship Type="http://schemas.openxmlformats.org/officeDocument/2006/relationships/notesMaster" Target="/ppt/notesMasters/notesMaster1.xml" Id="R720a4831e8274e5e" /><Relationship Type="http://schemas.openxmlformats.org/officeDocument/2006/relationships/presProps" Target="/ppt/presProps.xml" Id="R29d41ecb17974711" /><Relationship Type="http://schemas.openxmlformats.org/officeDocument/2006/relationships/viewProps" Target="/ppt/viewProps.xml" Id="Rf6928516ac3d4b4d" /><Relationship Type="http://schemas.openxmlformats.org/officeDocument/2006/relationships/tableStyles" Target="/ppt/tableStyles.xml" Id="Re25861d437ce4744" /><Relationship Type="http://schemas.openxmlformats.org/officeDocument/2006/relationships/slide" Target="/ppt/slides/slide1.xml" Id="R09113f96016d417c" /><Relationship Type="http://schemas.openxmlformats.org/officeDocument/2006/relationships/slide" Target="/ppt/slides/slide2.xml" Id="R0f348e5b83144895" /><Relationship Type="http://schemas.openxmlformats.org/officeDocument/2006/relationships/slide" Target="/ppt/slides/slide3.xml" Id="R4836671592864e65" /><Relationship Type="http://schemas.openxmlformats.org/officeDocument/2006/relationships/slide" Target="/ppt/slides/slide4.xml" Id="Rf3d490c0440845c8" /><Relationship Type="http://schemas.openxmlformats.org/officeDocument/2006/relationships/slide" Target="/ppt/slides/slide5.xml" Id="Rfbff81ee7fc04457" /><Relationship Type="http://schemas.openxmlformats.org/officeDocument/2006/relationships/slide" Target="/ppt/slides/slide6.xml" Id="Re9d5a7a0e8a84f66" /><Relationship Type="http://schemas.openxmlformats.org/officeDocument/2006/relationships/slide" Target="/ppt/slides/slide7.xml" Id="Rffcb8bc3e8cd47ea" /><Relationship Type="http://schemas.openxmlformats.org/officeDocument/2006/relationships/slide" Target="/ppt/slides/slide8.xml" Id="Rc5b95f88b18d41d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f912015d1841c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ee2d4696eb74a58" /><Relationship Type="http://schemas.openxmlformats.org/officeDocument/2006/relationships/notesMaster" Target="/ppt/notesMasters/notesMaster1.xml" Id="Rd8fb1f40708d4f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f7c1789b66e469a" /><Relationship Type="http://schemas.openxmlformats.org/officeDocument/2006/relationships/notesMaster" Target="/ppt/notesMasters/notesMaster1.xml" Id="R61d0c3fd6fd94cf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c06bbd3ae2d4625" /><Relationship Type="http://schemas.openxmlformats.org/officeDocument/2006/relationships/notesMaster" Target="/ppt/notesMasters/notesMaster1.xml" Id="R174bb34be233480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f4cbc23f4845cd" /><Relationship Type="http://schemas.openxmlformats.org/officeDocument/2006/relationships/notesMaster" Target="/ppt/notesMasters/notesMaster1.xml" Id="R6d584fa0535840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34b8728550148e3" /><Relationship Type="http://schemas.openxmlformats.org/officeDocument/2006/relationships/notesMaster" Target="/ppt/notesMasters/notesMaster1.xml" Id="R80ac33599384465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1f9e6c1eea4105" /><Relationship Type="http://schemas.openxmlformats.org/officeDocument/2006/relationships/notesMaster" Target="/ppt/notesMasters/notesMaster1.xml" Id="R3efdeb1ca8fe41c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7727809b50f4467" /><Relationship Type="http://schemas.openxmlformats.org/officeDocument/2006/relationships/notesMaster" Target="/ppt/notesMasters/notesMaster1.xml" Id="R4c70bf42dda2428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b47d3e8b45f4ada" /><Relationship Type="http://schemas.openxmlformats.org/officeDocument/2006/relationships/notesMaster" Target="/ppt/notesMasters/notesMaster1.xml" Id="R98a7431435704b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wall2.pptx; product photography and product specifications.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wall2.pptx; product photography and product specifications.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wall2.pptx; product photography and product specifications.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wall2.pptx; product photography and product specifications.</a:t>
            </a:r>
          </a:p>
          <a:p xmlns:a="http://schemas.openxmlformats.org/drawingml/2006/main">
            <a:r>
              <a:t>- User-provided cc83dc68-15f7-4263-a89a-32a261616d28.png; three product-head angle positions.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wall2.pptx; product photography and product specifications.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wall2.pptx; product photography and product specifications.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wall2.pptx; product photography and product specifications.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Wall dimensions, optical, control, material, electrical, protection and support values: user-supplied Wall presentation and user-confirmed family electrical/compliance information.</a:t>
            </a:r>
          </a:p>
          <a:p xmlns:a="http://schemas.openxmlformats.org/drawingml/2006/main">
            <a:r>
              <a:t>- Classification and formatting: user-approved Lumatree specification structure.</a:t>
            </a:r>
          </a:p>
          <a:p xmlns:a="http://schemas.openxmlformats.org/drawingml/2006/main">
            <a:r>
              <a:t>- Existing family-role pages are not repeated on the final specification page.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5014fe534c414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ca8a4036cd34f66" /><Relationship Type="http://schemas.openxmlformats.org/officeDocument/2006/relationships/slideLayout" Target="/ppt/slideLayouts/slideLayout1.xml" Id="Rba2a8fcb271e4fa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a2a8fcb271e4fa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afaffa58904cb1" /><Relationship Type="http://schemas.openxmlformats.org/officeDocument/2006/relationships/image" Target="/ppt/media/image.jpeg" Id="Re036b945a9ca41ed" /><Relationship Type="http://schemas.openxmlformats.org/officeDocument/2006/relationships/notesSlide" Target="/ppt/notesSlides/notesSlide1.xml" Id="Rdeff747b477844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6ccd9077284c14" /><Relationship Type="http://schemas.openxmlformats.org/officeDocument/2006/relationships/image" Target="/ppt/media/image2.jpeg" Id="R97763c2e53fb4cc2" /><Relationship Type="http://schemas.openxmlformats.org/officeDocument/2006/relationships/notesSlide" Target="/ppt/notesSlides/notesSlide2.xml" Id="Rf2ff341a84ab40a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444b637dde469b" /><Relationship Type="http://schemas.openxmlformats.org/officeDocument/2006/relationships/image" Target="/ppt/media/image3.jpeg" Id="R7bb379d6298c437b" /><Relationship Type="http://schemas.openxmlformats.org/officeDocument/2006/relationships/image" Target="/ppt/media/image4.jpeg" Id="R6686d5a0931c4a6d" /><Relationship Type="http://schemas.openxmlformats.org/officeDocument/2006/relationships/notesSlide" Target="/ppt/notesSlides/notesSlide3.xml" Id="Rcedf718e004d4ee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ec35d3fbb44be6" /><Relationship Type="http://schemas.openxmlformats.org/officeDocument/2006/relationships/image" Target="/ppt/media/image.png" Id="Rd4135ec84fae4dc4" /><Relationship Type="http://schemas.openxmlformats.org/officeDocument/2006/relationships/image" Target="/ppt/media/image2.png" Id="R28cd9f8ee3fe47b0" /><Relationship Type="http://schemas.openxmlformats.org/officeDocument/2006/relationships/image" Target="/ppt/media/image3.png" Id="R5b80a7aef9014e51" /><Relationship Type="http://schemas.openxmlformats.org/officeDocument/2006/relationships/notesSlide" Target="/ppt/notesSlides/notesSlide4.xml" Id="Rf0eb045dab0240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2b3868704e4c34" /><Relationship Type="http://schemas.openxmlformats.org/officeDocument/2006/relationships/image" Target="/ppt/media/image5.jpeg" Id="R32e4364f02dd4434" /><Relationship Type="http://schemas.openxmlformats.org/officeDocument/2006/relationships/notesSlide" Target="/ppt/notesSlides/notesSlide5.xml" Id="R62aa06b6df5244b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a2bb6a1ee74140" /><Relationship Type="http://schemas.openxmlformats.org/officeDocument/2006/relationships/image" Target="/ppt/media/image4.png" Id="Rc4cdedbe2b7b48fa" /><Relationship Type="http://schemas.openxmlformats.org/officeDocument/2006/relationships/notesSlide" Target="/ppt/notesSlides/notesSlide6.xml" Id="R627bd4c95a85431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10d7bb4e144706" /><Relationship Type="http://schemas.openxmlformats.org/officeDocument/2006/relationships/image" Target="/ppt/media/image6.jpeg" Id="Rce293f4a1d064666" /><Relationship Type="http://schemas.openxmlformats.org/officeDocument/2006/relationships/notesSlide" Target="/ppt/notesSlides/notesSlide7.xml" Id="Re6be3bd6c0484ef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94295c597b40d0" /><Relationship Type="http://schemas.openxmlformats.org/officeDocument/2006/relationships/notesSlide" Target="/ppt/notesSlides/notesSlide8.xml" Id="R514d8ad81ffe418b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图片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36b945a9ca41ed"/>
          <a:srcRect xmlns:a="http://schemas.openxmlformats.org/drawingml/2006/main" l="0" t="31" r="0" b="3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858000" cy="12192000"/>
          </a:xfrm>
          <a:prstGeom xmlns:a="http://schemas.openxmlformats.org/drawingml/2006/main" prst="rect">
            <a:avLst/>
          </a:prstGeom>
        </p:spPr>
      </p:pic>
      <p:sp>
        <p:nvSpPr>
          <p:cNvPr id="2" name="cover-text-panel">
            <a:extLst xmlns:a="http://schemas.openxmlformats.org/drawingml/2006/main">
              <a:ext uri="{FF2B5EF4-FFF2-40B4-BE49-F238E27FC236}">
                <a16:creationId xmlns:a16="http://schemas.microsoft.com/office/drawing/2014/main" id="{ADA4CB3C-8DB3-4FFC-8DA2-B11A74BFA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810500"/>
            <a:ext cx="6858000" cy="4381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E1B19">
                  <a:alpha val="0"/>
                </a:srgbClr>
              </a:gs>
              <a:gs pos="45000">
                <a:srgbClr val="1E1B19">
                  <a:alpha val="0"/>
                </a:srgbClr>
              </a:gs>
              <a:gs pos="65000">
                <a:srgbClr val="1E1B19">
                  <a:alpha val="24000"/>
                </a:srgbClr>
              </a:gs>
              <a:gs pos="88000">
                <a:srgbClr val="1E1B19">
                  <a:alpha val="72000"/>
                </a:srgbClr>
              </a:gs>
              <a:gs pos="100000">
                <a:srgbClr val="1E1B19">
                  <a:alpha val="8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eyebrow-solid-wood-linear-lighting">
            <a:extLst xmlns:a="http://schemas.openxmlformats.org/drawingml/2006/main">
              <a:ext uri="{FF2B5EF4-FFF2-40B4-BE49-F238E27FC236}">
                <a16:creationId xmlns:a16="http://schemas.microsoft.com/office/drawing/2014/main" id="{156D8B91-81B2-4536-93FE-08CEBE824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829675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endParaRPr/>
          </a:p>
        </p:txBody>
      </p:sp>
      <p:sp>
        <p:nvSpPr>
          <p:cNvPr id="4" name="cover-title">
            <a:extLst xmlns:a="http://schemas.openxmlformats.org/drawingml/2006/main">
              <a:ext uri="{FF2B5EF4-FFF2-40B4-BE49-F238E27FC236}">
                <a16:creationId xmlns:a16="http://schemas.microsoft.com/office/drawing/2014/main" id="{9FABB590-00AB-4B59-8AC8-6F98E9227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591800"/>
            <a:ext cx="5791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88000"/>
              </a:lnSpc>
              <a:buNone/>
              <a:defRPr sz="36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Lumatree Wall</a:t>
            </a:r>
          </a:p>
        </p:txBody>
      </p:sp>
      <p:sp>
        <p:nvSpPr>
          <p:cNvPr id="5" name="cover-value">
            <a:extLst xmlns:a="http://schemas.openxmlformats.org/drawingml/2006/main">
              <a:ext uri="{FF2B5EF4-FFF2-40B4-BE49-F238E27FC236}">
                <a16:creationId xmlns:a16="http://schemas.microsoft.com/office/drawing/2014/main" id="{E3B78F65-4CD6-42B3-BF86-112AA36BF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296650"/>
            <a:ext cx="561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quiet solid-wood line. Two layers of light.</a:t>
            </a:r>
          </a:p>
        </p:txBody>
      </p:sp>
    </p:spTree>
    <p:extLst>
      <p:ext uri="{BB962C8B-B14F-4D97-AF65-F5344CB8AC3E}">
        <p14:creationId xmlns:p14="http://schemas.microsoft.com/office/powerpoint/2010/main" val="128176676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图片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763c2e53fb4cc2"/>
          <a:srcRect xmlns:a="http://schemas.openxmlformats.org/drawingml/2006/main" l="0" t="3" r="0" b="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858000" cy="12192000"/>
          </a:xfrm>
          <a:prstGeom xmlns:a="http://schemas.openxmlformats.org/drawingml/2006/main" prst="rect">
            <a:avLst/>
          </a:prstGeom>
        </p:spPr>
      </p:pic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359FA52-3530-4C51-BE19-8B7E0C1C6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86500"/>
            <a:ext cx="6858000" cy="5905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E1B19">
                  <a:alpha val="0"/>
                </a:srgbClr>
              </a:gs>
              <a:gs pos="60000">
                <a:srgbClr val="1E1B19">
                  <a:alpha val="0"/>
                </a:srgbClr>
              </a:gs>
              <a:gs pos="82000">
                <a:srgbClr val="1E1B19">
                  <a:alpha val="12000"/>
                </a:srgbClr>
              </a:gs>
              <a:gs pos="100000">
                <a:srgbClr val="1E1B19">
                  <a:alpha val="3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eyebrow-direct-indirect-light">
            <a:extLst xmlns:a="http://schemas.openxmlformats.org/drawingml/2006/main">
              <a:ext uri="{FF2B5EF4-FFF2-40B4-BE49-F238E27FC236}">
                <a16:creationId xmlns:a16="http://schemas.microsoft.com/office/drawing/2014/main" id="{B1D38580-2E0F-40A6-838D-EFE6ADAD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endParaRPr/>
          </a:p>
        </p:txBody>
      </p:sp>
      <p:sp>
        <p:nvSpPr>
          <p:cNvPr id="4" name="direct-title">
            <a:extLst xmlns:a="http://schemas.openxmlformats.org/drawingml/2006/main">
              <a:ext uri="{FF2B5EF4-FFF2-40B4-BE49-F238E27FC236}">
                <a16:creationId xmlns:a16="http://schemas.microsoft.com/office/drawing/2014/main" id="{3251551C-B3AD-400B-A2E7-FCE7CA50C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8705850"/>
            <a:ext cx="4286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88000"/>
              </a:lnSpc>
              <a:buNone/>
              <a:defRPr sz="27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Atmosphere or function?</a:t>
            </a:r>
          </a:p>
          <a:p xmlns:a="http://schemas.openxmlformats.org/drawingml/2006/main">
            <a:pPr algn="l">
              <a:lnSpc>
                <a:spcPct val="88000"/>
              </a:lnSpc>
              <a:buNone/>
              <a:defRPr sz="27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Wall delivers both.</a:t>
            </a:r>
          </a:p>
        </p:txBody>
      </p:sp>
      <p:sp>
        <p:nvSpPr>
          <p:cNvPr id="5" name="direct-copy">
            <a:extLst xmlns:a="http://schemas.openxmlformats.org/drawingml/2006/main">
              <a:ext uri="{FF2B5EF4-FFF2-40B4-BE49-F238E27FC236}">
                <a16:creationId xmlns:a16="http://schemas.microsoft.com/office/drawing/2014/main" id="{F2FAC9B7-6777-4DEC-9E64-CA8BA82AA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971550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Broad uplight shapes the room.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27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Controlled downlight supports the surface.</a:t>
            </a:r>
          </a:p>
        </p:txBody>
      </p:sp>
      <p:sp>
        <p:nvSpPr>
          <p:cNvPr id="6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459BC81C-36EB-43FA-967B-3183F81C4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782425"/>
            <a:ext cx="333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 i="0">
                <a:solidFill>
                  <a:srgbClr val="CAB9A8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CAB9A8"/>
                </a:solidFill>
                <a:latin typeface="Arial"/>
                <a:ea typeface="Arial"/>
                <a:cs typeface="Arial"/>
              </a:rPr>
              <a:t>INDLEDs / Lumatree Wall</a:t>
            </a:r>
          </a:p>
        </p:txBody>
      </p:sp>
      <p:sp>
        <p:nvSpPr>
          <p:cNvPr id="7" name="footer-page">
            <a:extLst xmlns:a="http://schemas.openxmlformats.org/drawingml/2006/main">
              <a:ext uri="{FF2B5EF4-FFF2-40B4-BE49-F238E27FC236}">
                <a16:creationId xmlns:a16="http://schemas.microsoft.com/office/drawing/2014/main" id="{C2C1686E-7D31-47C3-B9FA-6B7871F4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17824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0" i="0">
                <a:solidFill>
                  <a:srgbClr val="CAB9A8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CAB9A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754857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图片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b379d6298c437b"/>
          <a:srcRect xmlns:a="http://schemas.openxmlformats.org/drawingml/2006/main" l="0" t="19326" r="0" b="193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12182475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968A09F-2226-45A2-AC78-5554471A3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239000"/>
            <a:ext cx="6858000" cy="495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eyebrow-comfort-across-the-table">
            <a:extLst xmlns:a="http://schemas.openxmlformats.org/drawingml/2006/main">
              <a:ext uri="{FF2B5EF4-FFF2-40B4-BE49-F238E27FC236}">
                <a16:creationId xmlns:a16="http://schemas.microsoft.com/office/drawing/2014/main" id="{5F020097-92D1-4399-B92C-92A91570A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768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endParaRPr/>
          </a:p>
        </p:txBody>
      </p:sp>
      <p:sp>
        <p:nvSpPr>
          <p:cNvPr id="5" name="comfort-title">
            <a:extLst xmlns:a="http://schemas.openxmlformats.org/drawingml/2006/main">
              <a:ext uri="{FF2B5EF4-FFF2-40B4-BE49-F238E27FC236}">
                <a16:creationId xmlns:a16="http://schemas.microsoft.com/office/drawing/2014/main" id="{F94A6E8F-3A27-4CBB-B909-051E78AB4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658" y="9177338"/>
            <a:ext cx="6444342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90000"/>
              </a:lnSpc>
              <a:buNone/>
              <a:defRPr sz="3975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3500" b="1"/>
              <a:t>Soft across the wall.</a:t>
            </a:r>
            <a:endParaRPr sz="3500" b="1">
              <a:solidFill>
                <a:srgbClr val="1E1B19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>
              <a:lnSpc>
                <a:spcPct val="90000"/>
              </a:lnSpc>
              <a:buNone/>
              <a:defRPr sz="3975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3500" b="1"/>
              <a:t>Clear on the surface.</a:t>
            </a:r>
            <a:endParaRPr sz="3500" b="1">
              <a:solidFill>
                <a:srgbClr val="1E1B19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comfort-copy">
            <a:extLst xmlns:a="http://schemas.openxmlformats.org/drawingml/2006/main">
              <a:ext uri="{FF2B5EF4-FFF2-40B4-BE49-F238E27FC236}">
                <a16:creationId xmlns:a16="http://schemas.microsoft.com/office/drawing/2014/main" id="{0D8BD95E-0F44-4890-914C-B891EFE7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525125"/>
            <a:ext cx="5791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575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575"/>
              <a:t>A 160° uplight builds ambient light above; the 64° downlight supports reading and work below.</a:t>
            </a:r>
            <a:endParaRPr sz="1575">
              <a:solidFill>
                <a:srgbClr val="736D6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F513C436-E096-4E6E-9645-145AE8897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782425"/>
            <a:ext cx="333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 i="0">
                <a:solidFill>
                  <a:srgbClr val="CAB9A8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CAB9A8"/>
                </a:solidFill>
                <a:latin typeface="Arial"/>
                <a:ea typeface="Arial"/>
                <a:cs typeface="Arial"/>
              </a:rPr>
              <a:t>INDLEDs / Lumatree Wall</a:t>
            </a:r>
          </a:p>
        </p:txBody>
      </p:sp>
      <p:sp>
        <p:nvSpPr>
          <p:cNvPr id="8" name="footer-page">
            <a:extLst xmlns:a="http://schemas.openxmlformats.org/drawingml/2006/main">
              <a:ext uri="{FF2B5EF4-FFF2-40B4-BE49-F238E27FC236}">
                <a16:creationId xmlns:a16="http://schemas.microsoft.com/office/drawing/2014/main" id="{420B6288-41E7-4E84-8DAC-D7DDF0F60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17824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0" i="0">
                <a:solidFill>
                  <a:srgbClr val="CAB9A8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CAB9A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pic>
        <p:nvPicPr>
          <p:cNvPr id="18" name="图片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86d5a0931c4a6d"/>
          <a:srcRect xmlns:a="http://schemas.openxmlformats.org/drawingml/2006/main" l="0" t="18000" r="0" b="9000"/>
          <a:stretch xmlns:a="http://schemas.openxmlformats.org/drawingml/2006/main"/>
        </p:blipFill>
        <p:spPr>
          <a:xfrm xmlns:a="http://schemas.openxmlformats.org/drawingml/2006/main">
            <a:off x="0" y="0"/>
            <a:ext cx="6858000" cy="8858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3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eyebrow-natural-material">
            <a:extLst xmlns:a="http://schemas.openxmlformats.org/drawingml/2006/main">
              <a:ext uri="{FF2B5EF4-FFF2-40B4-BE49-F238E27FC236}">
                <a16:creationId xmlns:a16="http://schemas.microsoft.com/office/drawing/2014/main" id="{DC054AB8-3C77-4E07-A647-C46D03105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endParaRPr/>
          </a:p>
        </p:txBody>
      </p:sp>
      <p:sp>
        <p:nvSpPr>
          <p:cNvPr id="2" name="material-title">
            <a:extLst xmlns:a="http://schemas.openxmlformats.org/drawingml/2006/main">
              <a:ext uri="{FF2B5EF4-FFF2-40B4-BE49-F238E27FC236}">
                <a16:creationId xmlns:a16="http://schemas.microsoft.com/office/drawing/2014/main" id="{185E8A86-F0A1-4064-9DD9-F7FCCB6B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58102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84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4125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4125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A slight tilt.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4125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4125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A better-balanced surface.</a:t>
            </a:r>
          </a:p>
        </p:txBody>
      </p:sp>
      <p:sp>
        <p:nvSpPr>
          <p:cNvPr id="3" name="material-copy">
            <a:extLst xmlns:a="http://schemas.openxmlformats.org/drawingml/2006/main">
              <a:ext uri="{FF2B5EF4-FFF2-40B4-BE49-F238E27FC236}">
                <a16:creationId xmlns:a16="http://schemas.microsoft.com/office/drawing/2014/main" id="{332CD0F4-BFE0-44E3-A50E-91ED7792C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71750"/>
            <a:ext cx="5781675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A small head adjustment redirects the 64° downlight across the desk or bedside—helping balance coverage while the recessed source stays out of normal view.</a:t>
            </a:r>
          </a:p>
        </p:txBody>
      </p:sp>
      <p:pic>
        <p:nvPicPr>
          <p:cNvPr id="23" name="图片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135ec84fae4dc4"/>
          <a:stretch xmlns:a="http://schemas.openxmlformats.org/drawingml/2006/main"/>
        </p:blipFill>
        <p:spPr>
          <a:xfrm xmlns:a="http://schemas.openxmlformats.org/drawingml/2006/main">
            <a:off x="1619250" y="3542315"/>
            <a:ext cx="3714750" cy="1964121"/>
          </a:xfrm>
          <a:prstGeom xmlns:a="http://schemas.openxmlformats.org/drawingml/2006/main" prst="rect">
            <a:avLst/>
          </a:prstGeom>
        </p:spPr>
      </p:pic>
      <p:sp>
        <p:nvSpPr>
          <p:cNvPr id="5" name="finish-Oak">
            <a:extLst xmlns:a="http://schemas.openxmlformats.org/drawingml/2006/main">
              <a:ext uri="{FF2B5EF4-FFF2-40B4-BE49-F238E27FC236}">
                <a16:creationId xmlns:a16="http://schemas.microsoft.com/office/drawing/2014/main" id="{F57FCC55-7C8A-4A44-B1A0-D4E21AC53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1007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201C19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201C19"/>
                </a:solidFill>
                <a:latin typeface="Arial"/>
                <a:ea typeface="Arial"/>
                <a:cs typeface="Arial"/>
              </a:rPr>
              <a:t>TILT UP</a:t>
            </a:r>
          </a:p>
        </p:txBody>
      </p:sp>
      <p:pic>
        <p:nvPicPr>
          <p:cNvPr id="25" name="图片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cd9f8ee3fe47b0"/>
          <a:stretch xmlns:a="http://schemas.openxmlformats.org/drawingml/2006/main"/>
        </p:blipFill>
        <p:spPr>
          <a:xfrm xmlns:a="http://schemas.openxmlformats.org/drawingml/2006/main">
            <a:off x="1619250" y="5971190"/>
            <a:ext cx="3714750" cy="1964121"/>
          </a:xfrm>
          <a:prstGeom xmlns:a="http://schemas.openxmlformats.org/drawingml/2006/main" prst="rect">
            <a:avLst/>
          </a:prstGeom>
        </p:spPr>
      </p:pic>
      <p:sp>
        <p:nvSpPr>
          <p:cNvPr id="8" name="finish-Walnut">
            <a:extLst xmlns:a="http://schemas.openxmlformats.org/drawingml/2006/main">
              <a:ext uri="{FF2B5EF4-FFF2-40B4-BE49-F238E27FC236}">
                <a16:creationId xmlns:a16="http://schemas.microsoft.com/office/drawing/2014/main" id="{72258D3B-8849-4098-9B69-208396124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38950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201C19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201C19"/>
                </a:solidFill>
                <a:latin typeface="Arial"/>
                <a:ea typeface="Arial"/>
                <a:cs typeface="Arial"/>
              </a:rPr>
              <a:t>NEUTRAL</a:t>
            </a:r>
          </a:p>
        </p:txBody>
      </p:sp>
      <p:pic>
        <p:nvPicPr>
          <p:cNvPr id="27" name="图片 2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80a7aef9014e51"/>
          <a:stretch xmlns:a="http://schemas.openxmlformats.org/drawingml/2006/main"/>
        </p:blipFill>
        <p:spPr>
          <a:xfrm xmlns:a="http://schemas.openxmlformats.org/drawingml/2006/main">
            <a:off x="1736408" y="8382000"/>
            <a:ext cx="3480435" cy="2000250"/>
          </a:xfrm>
          <a:prstGeom xmlns:a="http://schemas.openxmlformats.org/drawingml/2006/main" prst="rect">
            <a:avLst/>
          </a:prstGeom>
        </p:spPr>
      </p:pic>
      <p:sp>
        <p:nvSpPr>
          <p:cNvPr id="11" name="finish-Black Ash">
            <a:extLst xmlns:a="http://schemas.openxmlformats.org/drawingml/2006/main">
              <a:ext uri="{FF2B5EF4-FFF2-40B4-BE49-F238E27FC236}">
                <a16:creationId xmlns:a16="http://schemas.microsoft.com/office/drawing/2014/main" id="{ECD9CFE7-0CC9-4ED7-B711-22FE88280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26782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201C19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201C19"/>
                </a:solidFill>
                <a:latin typeface="Arial"/>
                <a:ea typeface="Arial"/>
                <a:cs typeface="Arial"/>
              </a:rPr>
              <a:t>TILT DOWN</a:t>
            </a:r>
          </a:p>
        </p:txBody>
      </p:sp>
      <p:sp>
        <p:nvSpPr>
          <p:cNvPr id="14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B1D6479F-7EED-4A53-93B6-7B6D5C919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782425"/>
            <a:ext cx="333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INDLEDs / Lumatree Wall</a:t>
            </a:r>
          </a:p>
        </p:txBody>
      </p:sp>
      <p:sp>
        <p:nvSpPr>
          <p:cNvPr id="15" name="footer-page">
            <a:extLst xmlns:a="http://schemas.openxmlformats.org/drawingml/2006/main">
              <a:ext uri="{FF2B5EF4-FFF2-40B4-BE49-F238E27FC236}">
                <a16:creationId xmlns:a16="http://schemas.microsoft.com/office/drawing/2014/main" id="{F9F2ADBB-B4E2-4D88-B91B-194F3EB51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17824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9626510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图片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e4364f02dd4434"/>
          <a:srcRect xmlns:a="http://schemas.openxmlformats.org/drawingml/2006/main" l="10600" t="0" r="106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858000" cy="7620000"/>
          </a:xfrm>
          <a:prstGeom xmlns:a="http://schemas.openxmlformats.org/drawingml/2006/main" prst="rect">
            <a:avLst/>
          </a:prstGeom>
        </p:spPr>
      </p:pic>
      <p:sp>
        <p:nvSpPr>
          <p:cNvPr id="2" name="eyebrow-a-field-of-light">
            <a:extLst xmlns:a="http://schemas.openxmlformats.org/drawingml/2006/main">
              <a:ext uri="{FF2B5EF4-FFF2-40B4-BE49-F238E27FC236}">
                <a16:creationId xmlns:a16="http://schemas.microsoft.com/office/drawing/2014/main" id="{D90CC098-C6D6-4882-93D9-3C7CB4E47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endParaRPr/>
          </a:p>
        </p:txBody>
      </p:sp>
      <p:sp>
        <p:nvSpPr>
          <p:cNvPr id="3" name="field-title">
            <a:extLst xmlns:a="http://schemas.openxmlformats.org/drawingml/2006/main">
              <a:ext uri="{FF2B5EF4-FFF2-40B4-BE49-F238E27FC236}">
                <a16:creationId xmlns:a16="http://schemas.microsoft.com/office/drawing/2014/main" id="{D1B4A5E6-BDEC-4B86-B959-1FB1808CF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53375"/>
            <a:ext cx="57912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201" lnSpcReduction="1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88000"/>
              </a:lnSpc>
              <a:buNone/>
              <a:defRPr sz="3825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3825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Mounted on the wall.</a:t>
            </a:r>
          </a:p>
          <a:p xmlns:a="http://schemas.openxmlformats.org/drawingml/2006/main">
            <a:pPr algn="l">
              <a:lnSpc>
                <a:spcPct val="88000"/>
              </a:lnSpc>
              <a:buNone/>
              <a:defRPr sz="3825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3825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No table or floor footprint.</a:t>
            </a:r>
          </a:p>
        </p:txBody>
      </p:sp>
      <p:sp>
        <p:nvSpPr>
          <p:cNvPr id="4" name="field-copy">
            <a:extLst xmlns:a="http://schemas.openxmlformats.org/drawingml/2006/main">
              <a:ext uri="{FF2B5EF4-FFF2-40B4-BE49-F238E27FC236}">
                <a16:creationId xmlns:a16="http://schemas.microsoft.com/office/drawing/2014/main" id="{9E17C5F7-0403-407A-9033-1320AC669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620250"/>
            <a:ext cx="5791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575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Both layers of light reach bedsides, desks and reading corners—without taking space from tables or the floor.</a:t>
            </a:r>
          </a:p>
        </p:txBody>
      </p:sp>
      <p:sp>
        <p:nvSpPr>
          <p:cNvPr id="6" name="footer-page">
            <a:extLst xmlns:a="http://schemas.openxmlformats.org/drawingml/2006/main">
              <a:ext uri="{FF2B5EF4-FFF2-40B4-BE49-F238E27FC236}">
                <a16:creationId xmlns:a16="http://schemas.microsoft.com/office/drawing/2014/main" id="{3683E3EA-0581-4967-AD81-99DA792E6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17824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8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B32A298C-D784-4EB6-B8FA-38525F3BD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782425"/>
            <a:ext cx="333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>
                <a:solidFill>
                  <a:srgbClr val="CAB9A8"/>
                </a:solidFill>
                <a:latin typeface="Arial"/>
                <a:ea typeface="Arial"/>
                <a:cs typeface="Arial"/>
              </a:defRPr>
            </a:pPr>
            <a:r>
              <a:rPr sz="825">
                <a:solidFill>
                  <a:srgbClr val="CAB9A8"/>
                </a:solidFill>
                <a:latin typeface="Arial"/>
                <a:ea typeface="Arial"/>
                <a:cs typeface="Arial"/>
              </a:rPr>
              <a:t>INDLEDs / Lumatree Wall</a:t>
            </a:r>
          </a:p>
        </p:txBody>
      </p:sp>
    </p:spTree>
    <p:extLst>
      <p:ext uri="{BB962C8B-B14F-4D97-AF65-F5344CB8AC3E}">
        <p14:creationId xmlns:p14="http://schemas.microsoft.com/office/powerpoint/2010/main" val="25133442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material-title">
            <a:extLst xmlns:a="http://schemas.openxmlformats.org/drawingml/2006/main">
              <a:ext uri="{FF2B5EF4-FFF2-40B4-BE49-F238E27FC236}">
                <a16:creationId xmlns:a16="http://schemas.microsoft.com/office/drawing/2014/main" id="{185E8A86-F0A1-4064-9DD9-F7FCCB6B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57912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450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345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Broad light.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3450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345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Recessed for comfort.</a:t>
            </a:r>
          </a:p>
        </p:txBody>
      </p:sp>
      <p:sp>
        <p:nvSpPr>
          <p:cNvPr id="3" name="material-copy">
            <a:extLst xmlns:a="http://schemas.openxmlformats.org/drawingml/2006/main">
              <a:ext uri="{FF2B5EF4-FFF2-40B4-BE49-F238E27FC236}">
                <a16:creationId xmlns:a16="http://schemas.microsoft.com/office/drawing/2014/main" id="{332CD0F4-BFE0-44E3-A50E-91ED7792C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66900"/>
            <a:ext cx="5791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333" lnSpcReduction="10000"/>
          </a:bodyPr>
          <a:lstStyle xmlns:a="http://schemas.openxmlformats.org/drawingml/2006/main"/>
          <a:p xmlns:a="http://schemas.openxmlformats.org/drawingml/2006/main">
            <a:pPr>
              <a:lnSpc>
                <a:spcPct val="110000"/>
              </a:lnSpc>
              <a:buNone/>
              <a:defRPr sz="1500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500">
                <a:solidFill>
                  <a:srgbClr val="736D68"/>
                </a:solidFill>
                <a:latin typeface="Arial"/>
                <a:ea typeface="Arial"/>
                <a:cs typeface="Arial"/>
              </a:rPr>
              <a:t>A nominal 160° uplight spreads broadly across the wall, while the 64° downlight supports the surface below. Both optics sit recessed within the solid-wood head, helping reduce direct view of the source from oblique angles.</a:t>
            </a:r>
          </a:p>
        </p:txBody>
      </p:sp>
      <p:sp>
        <p:nvSpPr>
          <p:cNvPr id="14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B1D6479F-7EED-4A53-93B6-7B6D5C919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782425"/>
            <a:ext cx="333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INDLEDs / Lumatree Wall</a:t>
            </a:r>
          </a:p>
        </p:txBody>
      </p:sp>
      <p:sp>
        <p:nvSpPr>
          <p:cNvPr id="15" name="footer-page">
            <a:extLst xmlns:a="http://schemas.openxmlformats.org/drawingml/2006/main">
              <a:ext uri="{FF2B5EF4-FFF2-40B4-BE49-F238E27FC236}">
                <a16:creationId xmlns:a16="http://schemas.microsoft.com/office/drawing/2014/main" id="{F9F2ADBB-B4E2-4D88-B91B-194F3EB51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17824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21" name="图片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cdedbe2b7b48fa"/>
          <a:stretch xmlns:a="http://schemas.openxmlformats.org/drawingml/2006/main"/>
        </p:blipFill>
        <p:spPr>
          <a:xfrm xmlns:a="http://schemas.openxmlformats.org/drawingml/2006/main">
            <a:off x="714375" y="2857500"/>
            <a:ext cx="5429250" cy="620761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14255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图片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293f4a1d06466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858000" cy="12192000"/>
          </a:xfrm>
          <a:prstGeom xmlns:a="http://schemas.openxmlformats.org/drawingml/2006/main" prst="rect">
            <a:avLst/>
          </a:prstGeom>
        </p:spPr>
      </p:pic>
      <p:sp>
        <p:nvSpPr>
          <p:cNvPr id="2" name="eyebrow-light-before-form">
            <a:extLst xmlns:a="http://schemas.openxmlformats.org/drawingml/2006/main">
              <a:ext uri="{FF2B5EF4-FFF2-40B4-BE49-F238E27FC236}">
                <a16:creationId xmlns:a16="http://schemas.microsoft.com/office/drawing/2014/main" id="{4E3E8B47-EBB4-4BF4-8723-047B17A34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CAB9A8"/>
                </a:solidFill>
                <a:latin typeface="Arial"/>
                <a:ea typeface="Arial"/>
                <a:cs typeface="Arial"/>
              </a:defRPr>
            </a:pPr>
            <a:endParaRPr/>
          </a:p>
        </p:txBody>
      </p:sp>
      <p:sp>
        <p:nvSpPr>
          <p:cNvPr id="3" name="form-title">
            <a:extLst xmlns:a="http://schemas.openxmlformats.org/drawingml/2006/main">
              <a:ext uri="{FF2B5EF4-FFF2-40B4-BE49-F238E27FC236}">
                <a16:creationId xmlns:a16="http://schemas.microsoft.com/office/drawing/2014/main" id="{5250D1DA-7EDD-4570-800D-B5583F9FC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333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7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4170F"/>
                </a:solidFill>
                <a:latin typeface="Arial"/>
                <a:ea typeface="Arial"/>
                <a:cs typeface="Arial"/>
              </a:rPr>
              <a:t>One family.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37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4170F"/>
                </a:solidFill>
                <a:latin typeface="Arial"/>
                <a:ea typeface="Arial"/>
                <a:cs typeface="Arial"/>
              </a:rPr>
              <a:t>Across the room.</a:t>
            </a:r>
          </a:p>
        </p:txBody>
      </p:sp>
      <p:sp>
        <p:nvSpPr>
          <p:cNvPr id="4" name="form-copy">
            <a:extLst xmlns:a="http://schemas.openxmlformats.org/drawingml/2006/main">
              <a:ext uri="{FF2B5EF4-FFF2-40B4-BE49-F238E27FC236}">
                <a16:creationId xmlns:a16="http://schemas.microsoft.com/office/drawing/2014/main" id="{CE0A8254-DE16-45CF-8AAF-7AA5DA280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58150"/>
            <a:ext cx="32766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5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35251C"/>
                </a:solidFill>
                <a:latin typeface="Arial"/>
                <a:ea typeface="Arial"/>
                <a:cs typeface="Arial"/>
              </a:rPr>
              <a:t>Wall shapes the vertical surface. Pendant brings light to the table. The same linear form and solid-wood identity connect different lighting roles within one interior.</a:t>
            </a:r>
            <a:endParaRPr sz="1575" b="1" i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body-size">
            <a:extLst xmlns:a="http://schemas.openxmlformats.org/drawingml/2006/main">
              <a:ext uri="{FF2B5EF4-FFF2-40B4-BE49-F238E27FC236}">
                <a16:creationId xmlns:a16="http://schemas.microsoft.com/office/drawing/2014/main" id="{180249D0-1335-49ED-B7B4-7971DE171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85850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endParaRPr/>
          </a:p>
        </p:txBody>
      </p:sp>
      <p:sp>
        <p:nvSpPr>
          <p:cNvPr id="7" name="body-label">
            <a:extLst xmlns:a="http://schemas.openxmlformats.org/drawingml/2006/main">
              <a:ext uri="{FF2B5EF4-FFF2-40B4-BE49-F238E27FC236}">
                <a16:creationId xmlns:a16="http://schemas.microsoft.com/office/drawing/2014/main" id="{B04C2CC0-8C09-4EA8-8AFC-46D4AEB03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10906125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 i="0">
                <a:solidFill>
                  <a:srgbClr val="CAB9A8"/>
                </a:solidFill>
                <a:latin typeface="Arial"/>
                <a:ea typeface="Arial"/>
                <a:cs typeface="Arial"/>
              </a:defRPr>
            </a:pPr>
            <a:endParaRPr/>
          </a:p>
        </p:txBody>
      </p:sp>
      <p:sp>
        <p:nvSpPr>
          <p:cNvPr id="8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628FF0DA-47E6-4F4E-8D46-CA83164F1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782425"/>
            <a:ext cx="333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 i="0">
                <a:solidFill>
                  <a:srgbClr val="CAB9A8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CAB9A8"/>
                </a:solidFill>
                <a:latin typeface="Arial"/>
                <a:ea typeface="Arial"/>
                <a:cs typeface="Arial"/>
              </a:rPr>
              <a:t>INDLEDs / Lumatree Wall</a:t>
            </a:r>
          </a:p>
        </p:txBody>
      </p:sp>
      <p:sp>
        <p:nvSpPr>
          <p:cNvPr id="9" name="footer-page">
            <a:extLst xmlns:a="http://schemas.openxmlformats.org/drawingml/2006/main">
              <a:ext uri="{FF2B5EF4-FFF2-40B4-BE49-F238E27FC236}">
                <a16:creationId xmlns:a16="http://schemas.microsoft.com/office/drawing/2014/main" id="{575174CE-A35B-4FC7-9215-43FD4A9E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17824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0" i="0">
                <a:solidFill>
                  <a:srgbClr val="CAB9A8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CAB9A8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62598057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eyebrow-technical-specification">
            <a:extLst xmlns:a="http://schemas.openxmlformats.org/drawingml/2006/main">
              <a:ext uri="{FF2B5EF4-FFF2-40B4-BE49-F238E27FC236}">
                <a16:creationId xmlns:a16="http://schemas.microsoft.com/office/drawing/2014/main" id="{0C61CEC9-3094-4A53-9F31-8170EDFE1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96000"/>
            <a:ext cx="5791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Solid wood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Oak / Walnut / Black Ash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FSC-certified wood available on request.</a:t>
            </a:r>
          </a:p>
        </p:txBody>
      </p:sp>
      <p:sp>
        <p:nvSpPr>
          <p:cNvPr id="2" name="performance-title">
            <a:extLst xmlns:a="http://schemas.openxmlformats.org/drawingml/2006/main">
              <a:ext uri="{FF2B5EF4-FFF2-40B4-BE49-F238E27FC236}">
                <a16:creationId xmlns:a16="http://schemas.microsoft.com/office/drawing/2014/main" id="{53F0E761-58D4-44B5-B40F-FDB78EA92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"/>
            <a:ext cx="5791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000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300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Ready to specify.</a:t>
            </a:r>
          </a:p>
        </p:txBody>
      </p:sp>
      <p:sp>
        <p:nvSpPr>
          <p:cNvPr id="27" name="eyebrow-optical-product-data">
            <a:extLst xmlns:a="http://schemas.openxmlformats.org/drawingml/2006/main">
              <a:ext uri="{FF2B5EF4-FFF2-40B4-BE49-F238E27FC236}">
                <a16:creationId xmlns:a16="http://schemas.microsoft.com/office/drawing/2014/main" id="{89FFF296-9EAD-4758-9902-4A85375D2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14500"/>
            <a:ext cx="579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Light</a:t>
            </a:r>
          </a:p>
        </p:txBody>
      </p:sp>
      <p:sp>
        <p:nvSpPr>
          <p:cNvPr id="28" name="optical-data">
            <a:extLst xmlns:a="http://schemas.openxmlformats.org/drawingml/2006/main">
              <a:ext uri="{FF2B5EF4-FFF2-40B4-BE49-F238E27FC236}">
                <a16:creationId xmlns:a16="http://schemas.microsoft.com/office/drawing/2014/main" id="{237A47E8-0106-4F72-B824-7CFFB66E1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57912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Fixed white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2700K / 3000K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Dim-to-Warm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1800–4000K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Tunable white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2700–6500K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Output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1,740 lm total · 960 lm down / 780 lm up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Distribution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64° down / 160° up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Colour quality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CRI 92</a:t>
            </a:r>
          </a:p>
        </p:txBody>
      </p:sp>
      <p:sp>
        <p:nvSpPr>
          <p:cNvPr id="29" name="spec-note">
            <a:extLst xmlns:a="http://schemas.openxmlformats.org/drawingml/2006/main">
              <a:ext uri="{FF2B5EF4-FFF2-40B4-BE49-F238E27FC236}">
                <a16:creationId xmlns:a16="http://schemas.microsoft.com/office/drawing/2014/main" id="{8B0527BE-3705-45A2-B9EE-01AD5EA37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8286750"/>
            <a:ext cx="601980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1E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52400" tIns="171450" rIns="15240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163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Dimensions   </a:t>
            </a: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Light bar    390 × 35 × 38 mm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163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      </a:t>
            </a: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  </a:t>
            </a: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Rear housing  200 × 32 × 38 mm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163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      </a:t>
            </a: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  </a:t>
            </a: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Wall projection  87 mm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163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Weight   </a:t>
            </a: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0.85 kg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163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Electrical   </a:t>
            </a: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12 W · 220–240 V · 50/60 Hz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163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Protection &amp; compliance   </a:t>
            </a: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IP20 · CE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163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Project support   </a:t>
            </a: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5-year warranty · IES / LDT / CAD / 3D on request</a:t>
            </a:r>
          </a:p>
        </p:txBody>
      </p:sp>
      <p:sp>
        <p:nvSpPr>
          <p:cNvPr id="30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1FC6D99-ECCD-46E7-9AC6-82E645305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782425"/>
            <a:ext cx="333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13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713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INDLEDs / Lumatree Wall</a:t>
            </a:r>
          </a:p>
        </p:txBody>
      </p:sp>
      <p:sp>
        <p:nvSpPr>
          <p:cNvPr id="31" name="footer-page">
            <a:extLst xmlns:a="http://schemas.openxmlformats.org/drawingml/2006/main">
              <a:ext uri="{FF2B5EF4-FFF2-40B4-BE49-F238E27FC236}">
                <a16:creationId xmlns:a16="http://schemas.microsoft.com/office/drawing/2014/main" id="{39A7C078-AD8D-4349-80A7-F2F143E42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17824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713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713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3" name="light-control-heading">
            <a:extLst xmlns:a="http://schemas.openxmlformats.org/drawingml/2006/main">
              <a:ext uri="{FF2B5EF4-FFF2-40B4-BE49-F238E27FC236}">
                <a16:creationId xmlns:a16="http://schemas.microsoft.com/office/drawing/2014/main" id="{EEE9FE52-DBF7-40B7-B0C4-308F4E36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0"/>
            <a:ext cx="579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E1B19"/>
                </a:solidFill>
                <a:latin typeface="Arial"/>
                <a:ea typeface="Arial"/>
                <a:cs typeface="Arial"/>
              </a:rPr>
              <a:t>Material &amp; finish</a:t>
            </a:r>
          </a:p>
        </p:txBody>
      </p:sp>
      <p:sp>
        <p:nvSpPr>
          <p:cNvPr id="34" name="model-selection-meta">
            <a:extLst xmlns:a="http://schemas.openxmlformats.org/drawingml/2006/main">
              <a:ext uri="{FF2B5EF4-FFF2-40B4-BE49-F238E27FC236}">
                <a16:creationId xmlns:a16="http://schemas.microsoft.com/office/drawing/2014/main" id="{981B7100-C0DB-47D8-AE1E-5F3C03026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95750"/>
            <a:ext cx="5791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Wired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On/Off / TRIAC leading-edge / DALI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Wireless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Casambi / Matter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i="1">
                <a:solidFill>
                  <a:srgbClr val="736D68"/>
                </a:solidFill>
                <a:latin typeface="Arial"/>
                <a:ea typeface="Arial"/>
                <a:cs typeface="Arial"/>
              </a:rPr>
              <a:t>Availability varies by configuration.</a:t>
            </a:r>
          </a:p>
        </p:txBody>
      </p:sp>
      <p:sp>
        <p:nvSpPr>
          <p:cNvPr id="35" name="core-specification-heading">
            <a:extLst xmlns:a="http://schemas.openxmlformats.org/drawingml/2006/main">
              <a:ext uri="{FF2B5EF4-FFF2-40B4-BE49-F238E27FC236}">
                <a16:creationId xmlns:a16="http://schemas.microsoft.com/office/drawing/2014/main" id="{14683415-ED75-4808-9DC2-4A53A61C2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0"/>
            <a:ext cx="579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E1B19"/>
                </a:solidFill>
                <a:latin typeface="Arial"/>
                <a:ea typeface="Arial"/>
                <a:cs typeface="Arial"/>
              </a:rPr>
              <a:t>Control</a:t>
            </a:r>
          </a:p>
        </p:txBody>
      </p:sp>
      <p:sp>
        <p:nvSpPr>
          <p:cNvPr id="36" name="core-specification-right">
            <a:extLst xmlns:a="http://schemas.openxmlformats.org/drawingml/2006/main">
              <a:ext uri="{FF2B5EF4-FFF2-40B4-BE49-F238E27FC236}">
                <a16:creationId xmlns:a16="http://schemas.microsoft.com/office/drawing/2014/main" id="{4FD23D46-2C5D-44C6-9B03-7BA89EB13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0"/>
            <a:ext cx="579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spcAft>
                <a:spcPts val="8"/>
              </a:spcAft>
              <a:buNone/>
              <a:defRPr sz="1500" b="1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E1B19"/>
                </a:solidFill>
                <a:latin typeface="Arial"/>
                <a:ea typeface="Arial"/>
                <a:cs typeface="Arial"/>
              </a:rPr>
              <a:t>Product, compliance &amp; support</a:t>
            </a:r>
          </a:p>
        </p:txBody>
      </p:sp>
    </p:spTree>
    <p:extLst>
      <p:ext uri="{BB962C8B-B14F-4D97-AF65-F5344CB8AC3E}">
        <p14:creationId xmlns:p14="http://schemas.microsoft.com/office/powerpoint/2010/main" val="16685187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2026-08-30T04:23:59.8300000Z</dcterms:created>
  <dcterms:modified xsi:type="dcterms:W3CDTF">2026-08-30T04:23:59.8300000Z</dcterms:modified>
</coreProperties>
</file>