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345fb9b8da464f" /><Relationship Type="http://schemas.openxmlformats.org/officeDocument/2006/relationships/extended-properties" Target="/docProps/app.xml" Id="R145f9ddea8ae4f8d" /><Relationship Type="http://schemas.openxmlformats.org/officeDocument/2006/relationships/officeDocument" Target="/ppt/presentation.xml" Id="Rf3d73486cea145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6e36379f2c431f"/>
  </p:sldMasterIdLst>
  <p:notesMasterIdLst>
    <p:notesMasterId xmlns:r="http://schemas.openxmlformats.org/officeDocument/2006/relationships" r:id="R73049d7705c241c0"/>
  </p:notesMasterIdLst>
  <p:sldIdLst>
    <p:sldId xmlns:r="http://schemas.openxmlformats.org/officeDocument/2006/relationships" id="256" r:id="R05982c6ce9a348f4"/>
    <p:sldId xmlns:r="http://schemas.openxmlformats.org/officeDocument/2006/relationships" id="257" r:id="Ra4ad3dbd0a704099"/>
    <p:sldId xmlns:r="http://schemas.openxmlformats.org/officeDocument/2006/relationships" id="258" r:id="Ra19362cfa93f4b89"/>
    <p:sldId xmlns:r="http://schemas.openxmlformats.org/officeDocument/2006/relationships" id="259" r:id="Rb686d547e8d04925"/>
    <p:sldId xmlns:r="http://schemas.openxmlformats.org/officeDocument/2006/relationships" id="260" r:id="Rb5923947c8d242e1"/>
    <p:sldId xmlns:r="http://schemas.openxmlformats.org/officeDocument/2006/relationships" id="261" r:id="R8a4ecee755fa42cd"/>
    <p:sldId xmlns:r="http://schemas.openxmlformats.org/officeDocument/2006/relationships" id="262" r:id="R31017cc1c44b4c97"/>
    <p:sldId xmlns:r="http://schemas.openxmlformats.org/officeDocument/2006/relationships" id="263" r:id="R9ac23c404cc749f9"/>
  </p:sldIdLst>
  <p:sldSz cx="6858000" cy="12192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a853589cbe54770" /><Relationship Type="http://schemas.openxmlformats.org/officeDocument/2006/relationships/slideMaster" Target="/ppt/slideMasters/slideMaster1.xml" Id="R1b6e36379f2c431f" /><Relationship Type="http://schemas.openxmlformats.org/officeDocument/2006/relationships/notesMaster" Target="/ppt/notesMasters/notesMaster1.xml" Id="R73049d7705c241c0" /><Relationship Type="http://schemas.openxmlformats.org/officeDocument/2006/relationships/presProps" Target="/ppt/presProps.xml" Id="R1e555c1876de407d" /><Relationship Type="http://schemas.openxmlformats.org/officeDocument/2006/relationships/viewProps" Target="/ppt/viewProps.xml" Id="R3b04c487b54a4f26" /><Relationship Type="http://schemas.openxmlformats.org/officeDocument/2006/relationships/tableStyles" Target="/ppt/tableStyles.xml" Id="Rb424a5b475124fe9" /><Relationship Type="http://schemas.openxmlformats.org/officeDocument/2006/relationships/slide" Target="/ppt/slides/slide1.xml" Id="R05982c6ce9a348f4" /><Relationship Type="http://schemas.openxmlformats.org/officeDocument/2006/relationships/slide" Target="/ppt/slides/slide2.xml" Id="Ra4ad3dbd0a704099" /><Relationship Type="http://schemas.openxmlformats.org/officeDocument/2006/relationships/slide" Target="/ppt/slides/slide3.xml" Id="Ra19362cfa93f4b89" /><Relationship Type="http://schemas.openxmlformats.org/officeDocument/2006/relationships/slide" Target="/ppt/slides/slide4.xml" Id="Rb686d547e8d04925" /><Relationship Type="http://schemas.openxmlformats.org/officeDocument/2006/relationships/slide" Target="/ppt/slides/slide5.xml" Id="Rb5923947c8d242e1" /><Relationship Type="http://schemas.openxmlformats.org/officeDocument/2006/relationships/slide" Target="/ppt/slides/slide6.xml" Id="R8a4ecee755fa42cd" /><Relationship Type="http://schemas.openxmlformats.org/officeDocument/2006/relationships/slide" Target="/ppt/slides/slide7.xml" Id="R31017cc1c44b4c97" /><Relationship Type="http://schemas.openxmlformats.org/officeDocument/2006/relationships/slide" Target="/ppt/slides/slide8.xml" Id="R9ac23c404cc749f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14296f5311043e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4890622f6a4a62" /><Relationship Type="http://schemas.openxmlformats.org/officeDocument/2006/relationships/notesMaster" Target="/ppt/notesMasters/notesMaster1.xml" Id="Rb899b8c9ac6846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b15113918c4932" /><Relationship Type="http://schemas.openxmlformats.org/officeDocument/2006/relationships/notesMaster" Target="/ppt/notesMasters/notesMaster1.xml" Id="R724fd9ba1b5448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1d123227334719" /><Relationship Type="http://schemas.openxmlformats.org/officeDocument/2006/relationships/notesMaster" Target="/ppt/notesMasters/notesMaster1.xml" Id="R1de73cb0f1da4bd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28c9084718144a8" /><Relationship Type="http://schemas.openxmlformats.org/officeDocument/2006/relationships/notesMaster" Target="/ppt/notesMasters/notesMaster1.xml" Id="R792a3bbc45c741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1e08fe95be4a8a" /><Relationship Type="http://schemas.openxmlformats.org/officeDocument/2006/relationships/notesMaster" Target="/ppt/notesMasters/notesMaster1.xml" Id="R67365296354a4d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fb6015219744dc" /><Relationship Type="http://schemas.openxmlformats.org/officeDocument/2006/relationships/notesMaster" Target="/ppt/notesMasters/notesMaster1.xml" Id="R123a2c2de751479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9e3c5e61764cd5" /><Relationship Type="http://schemas.openxmlformats.org/officeDocument/2006/relationships/notesMaster" Target="/ppt/notesMasters/notesMaster1.xml" Id="Rbe97db4e8242456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40b21e09499417c" /><Relationship Type="http://schemas.openxmlformats.org/officeDocument/2006/relationships/notesMaster" Target="/ppt/notesMasters/notesMaster1.xml" Id="R21ad1169dd7144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User-supplied Lumatree Floor Wash20260523(4).pdf, page 1 (product and room photograph).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warm Lumatree Floor Wash room photograph: upload/思勤光电26.5.64944-HDR.jpg; displayed in its complete 3:2 composition.</a:t>
            </a:r>
          </a:p>
          <a:p xmlns:a="http://schemas.openxmlformats.org/drawingml/2006/main">
            <a:r>
              <a:t>- Visible copy is an editorial refinement of the user-provided market-positioning language.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User-supplied bedroom photograph embedded in FLORWASH20260825(3).pptx.</a:t>
            </a:r>
          </a:p>
          <a:p xmlns:a="http://schemas.openxmlformats.org/drawingml/2006/main">
            <a:r>
              <a:t>- Visible copy distinguishes wall-based ambient light from page illumination provided by Floor Task.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User-supplied wall illuminance visualization embedded in FLORWASH20260825(3).pptx.</a:t>
            </a:r>
          </a:p>
          <a:p xmlns:a="http://schemas.openxmlformats.org/drawingml/2006/main">
            <a:r>
              <a:t>- The embedded image states measured IES, 700 mm wall offset, direct light, no reflected light, and wall scale estimated from the photograph.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User-supplied recessed-optics product close-up embedded in FLORWASH20260825.pptx.</a:t>
            </a:r>
          </a:p>
          <a:p xmlns:a="http://schemas.openxmlformats.org/drawingml/2006/main">
            <a:r>
              <a:t>- 160° distribution from the user-supplied Floor Wash specification.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User-provided product image: 思勤光电26.5.64727(1).png.</a:t>
            </a:r>
          </a:p>
          <a:p xmlns:a="http://schemas.openxmlformats.org/drawingml/2006/main">
            <a:r>
              <a:t>- User-provided product image: 思勤光电26.5.64731.png.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User-supplied Lumatree family image from 25fbf2ab-0132-4bc9-9da8-818a7c198c1a.png.</a:t>
            </a:r>
          </a:p>
          <a:p xmlns:a="http://schemas.openxmlformats.org/drawingml/2006/main">
            <a:r>
              <a:t>- Product-role descriptions use the user-established Lumatree family positioning.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Floor Wash dimensions, output, distribution, colour, control, material, electrical, protection and support values: user-supplied Lumatree Floor Wash presentation.</a:t>
            </a:r>
          </a:p>
          <a:p xmlns:a="http://schemas.openxmlformats.org/drawingml/2006/main">
            <a:r>
              <a:t>- Classification and formatting: user-supplied reference image 86e69155-c76e-4489-b4c4-e6afff1b7d91.png.</a:t>
            </a:r>
          </a:p>
          <a:p xmlns:a="http://schemas.openxmlformats.org/drawingml/2006/main">
            <a:r>
              <a:t>- Adjustment is omitted because it is not a Floor Wash feature; wall placement is already covered on slide 4.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937ba2e2d245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361d93b9354a2a" /><Relationship Type="http://schemas.openxmlformats.org/officeDocument/2006/relationships/slideLayout" Target="/ppt/slideLayouts/slideLayout1.xml" Id="Raccf9899ce8246f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ccf9899ce8246f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d1c6894e0e74af1" /><Relationship Type="http://schemas.openxmlformats.org/officeDocument/2006/relationships/image" Target="/ppt/media/image.jpeg" Id="R8c6876da96b64387" /><Relationship Type="http://schemas.openxmlformats.org/officeDocument/2006/relationships/notesSlide" Target="/ppt/notesSlides/notesSlide1.xml" Id="R7caa393f1ed447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f87d3ddf74b95" /><Relationship Type="http://schemas.openxmlformats.org/officeDocument/2006/relationships/image" Target="/ppt/media/image2.jpeg" Id="R045381382d4b43e2" /><Relationship Type="http://schemas.openxmlformats.org/officeDocument/2006/relationships/notesSlide" Target="/ppt/notesSlides/notesSlide2.xml" Id="R9ab1a636fcbe434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5bf32f57b548d6" /><Relationship Type="http://schemas.openxmlformats.org/officeDocument/2006/relationships/image" Target="/ppt/media/image3.jpeg" Id="R50911c21007c4b70" /><Relationship Type="http://schemas.openxmlformats.org/officeDocument/2006/relationships/notesSlide" Target="/ppt/notesSlides/notesSlide3.xml" Id="Rf3789d2e1b0244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03611454a043ce" /><Relationship Type="http://schemas.openxmlformats.org/officeDocument/2006/relationships/image" Target="/ppt/media/image.png" Id="Ra56aa916c86b473c" /><Relationship Type="http://schemas.openxmlformats.org/officeDocument/2006/relationships/notesSlide" Target="/ppt/notesSlides/notesSlide4.xml" Id="Rad5feec0e5ff4e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846c8644d84520" /><Relationship Type="http://schemas.openxmlformats.org/officeDocument/2006/relationships/image" Target="/ppt/media/image2.png" Id="Rceb80c7294f941ff" /><Relationship Type="http://schemas.openxmlformats.org/officeDocument/2006/relationships/notesSlide" Target="/ppt/notesSlides/notesSlide5.xml" Id="R9798acff10284bc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ab37175864cdc" /><Relationship Type="http://schemas.openxmlformats.org/officeDocument/2006/relationships/image" Target="/ppt/media/image3.png" Id="R6f689f26ce404667" /><Relationship Type="http://schemas.openxmlformats.org/officeDocument/2006/relationships/image" Target="/ppt/media/image4.png" Id="R844ca73d4cdf46c8" /><Relationship Type="http://schemas.openxmlformats.org/officeDocument/2006/relationships/notesSlide" Target="/ppt/notesSlides/notesSlide6.xml" Id="R6fae5d6f908346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5899ec754144cd" /><Relationship Type="http://schemas.openxmlformats.org/officeDocument/2006/relationships/image" Target="/ppt/media/image5.png" Id="R0316492d2abb423c" /><Relationship Type="http://schemas.openxmlformats.org/officeDocument/2006/relationships/notesSlide" Target="/ppt/notesSlides/notesSlide7.xml" Id="R514c0565855e4d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f746feace4a78" /><Relationship Type="http://schemas.openxmlformats.org/officeDocument/2006/relationships/notesSlide" Target="/ppt/notesSlides/notesSlide8.xml" Id="Rba410ded431043de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图片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c6876da96b64387"/>
          <a:srcRect xmlns:a="http://schemas.openxmlformats.org/drawingml/2006/main" l="0" t="16" r="0" b="1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12192000"/>
          </a:xfrm>
          <a:prstGeom xmlns:a="http://schemas.openxmlformats.org/drawingml/2006/main" prst="rect">
            <a:avLst/>
          </a:prstGeom>
        </p:spPr>
      </p:pic>
      <p:sp>
        <p:nvSpPr>
          <p:cNvPr id="2" name="cover-text-panel">
            <a:extLst xmlns:a="http://schemas.openxmlformats.org/drawingml/2006/main">
              <a:ext uri="{FF2B5EF4-FFF2-40B4-BE49-F238E27FC236}">
                <a16:creationId xmlns:a16="http://schemas.microsoft.com/office/drawing/2014/main" id="{ADA4CB3C-8DB3-4FFC-8DA2-B11A74BFA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9144000"/>
            <a:ext cx="6858000" cy="304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E1B19">
                  <a:alpha val="0"/>
                </a:srgbClr>
              </a:gs>
              <a:gs pos="45000">
                <a:srgbClr val="1E1B19">
                  <a:alpha val="0"/>
                </a:srgbClr>
              </a:gs>
              <a:gs pos="65000">
                <a:srgbClr val="1E1B19">
                  <a:alpha val="24000"/>
                </a:srgbClr>
              </a:gs>
              <a:gs pos="88000">
                <a:srgbClr val="1E1B19">
                  <a:alpha val="72000"/>
                </a:srgbClr>
              </a:gs>
              <a:gs pos="100000">
                <a:srgbClr val="1E1B19">
                  <a:alpha val="8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eyebrow-solid-wood-linear-lighting">
            <a:extLst xmlns:a="http://schemas.openxmlformats.org/drawingml/2006/main">
              <a:ext uri="{FF2B5EF4-FFF2-40B4-BE49-F238E27FC236}">
                <a16:creationId xmlns:a16="http://schemas.microsoft.com/office/drawing/2014/main" id="{156D8B91-81B2-4536-93FE-08CEBE82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25000" lnSpcReduction="2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4" name="cover-title">
            <a:extLst xmlns:a="http://schemas.openxmlformats.org/drawingml/2006/main">
              <a:ext uri="{FF2B5EF4-FFF2-40B4-BE49-F238E27FC236}">
                <a16:creationId xmlns:a16="http://schemas.microsoft.com/office/drawing/2014/main" id="{9FABB590-00AB-4B59-8AC8-6F98E9227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030605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88000"/>
              </a:lnSpc>
              <a:buNone/>
              <a:defRPr sz="2850" b="1" i="0">
                <a:solidFill>
                  <a:srgbClr val="F7F3EE"/>
                </a:solidFill>
                <a:latin typeface="Arial"/>
                <a:ea typeface="Arial"/>
                <a:cs typeface="Arial"/>
              </a:defRPr>
            </a:pPr>
            <a:r>
              <a:rPr sz="2850" b="1" i="0">
                <a:solidFill>
                  <a:srgbClr val="F7F3EE"/>
                </a:solidFill>
                <a:latin typeface="Arial"/>
                <a:ea typeface="Arial"/>
                <a:cs typeface="Arial"/>
              </a:rPr>
              <a:t>Lumatree Floor Wash</a:t>
            </a:r>
          </a:p>
        </p:txBody>
      </p:sp>
      <p:sp>
        <p:nvSpPr>
          <p:cNvPr id="5" name="cover-value">
            <a:extLst xmlns:a="http://schemas.openxmlformats.org/drawingml/2006/main">
              <a:ext uri="{FF2B5EF4-FFF2-40B4-BE49-F238E27FC236}">
                <a16:creationId xmlns:a16="http://schemas.microsoft.com/office/drawing/2014/main" id="{E3B78F65-4CD6-42B3-BF86-112AA36B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28850" y="110680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0" i="0">
                <a:solidFill>
                  <a:srgbClr val="F7F3EE"/>
                </a:solidFill>
                <a:latin typeface="Arial"/>
                <a:ea typeface="Arial"/>
                <a:cs typeface="Arial"/>
              </a:defRPr>
            </a:pPr>
            <a:r>
              <a:rPr sz="1350" b="0" i="0">
                <a:solidFill>
                  <a:srgbClr val="F7F3EE"/>
                </a:solidFill>
                <a:latin typeface="Arial"/>
                <a:ea typeface="Arial"/>
                <a:cs typeface="Arial"/>
              </a:rPr>
              <a:t>A quiet solid-wood line. The wall becomes the light.</a:t>
            </a:r>
          </a:p>
        </p:txBody>
      </p:sp>
    </p:spTree>
    <p:extLst>
      <p:ext uri="{BB962C8B-B14F-4D97-AF65-F5344CB8AC3E}">
        <p14:creationId xmlns:p14="http://schemas.microsoft.com/office/powerpoint/2010/main" val="415567102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5381382d4b43e2"/>
          <a:srcRect xmlns:a="http://schemas.openxmlformats.org/drawingml/2006/main" l="12" t="0" r="1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4762500"/>
            <a:ext cx="6858000" cy="4572000"/>
          </a:xfrm>
          <a:prstGeom xmlns:a="http://schemas.openxmlformats.org/drawingml/2006/main" prst="rect">
            <a:avLst/>
          </a:prstGeom>
        </p:spPr>
      </p:pic>
      <p:sp>
        <p:nvSpPr>
          <p:cNvPr id="3" name="eyebrow-direct-indirect-light">
            <a:extLst xmlns:a="http://schemas.openxmlformats.org/drawingml/2006/main">
              <a:ext uri="{FF2B5EF4-FFF2-40B4-BE49-F238E27FC236}">
                <a16:creationId xmlns:a16="http://schemas.microsoft.com/office/drawing/2014/main" id="{B1D38580-2E0F-40A6-838D-EFE6ADAD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25000" lnSpcReduction="2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4" name="direct-title">
            <a:extLst xmlns:a="http://schemas.openxmlformats.org/drawingml/2006/main">
              <a:ext uri="{FF2B5EF4-FFF2-40B4-BE49-F238E27FC236}">
                <a16:creationId xmlns:a16="http://schemas.microsoft.com/office/drawing/2014/main" id="{3251551C-B3AD-400B-A2E7-FCE7CA50C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5800"/>
            <a:ext cx="57912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spcAft>
                <a:spcPts val="14"/>
              </a:spcAft>
              <a:buNone/>
            </a:pPr>
            <a:r>
              <a:rPr sz="2025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Most floor lamps glow.</a:t>
            </a:r>
          </a:p>
          <a:p xmlns:a="http://schemas.openxmlformats.org/drawingml/2006/main">
            <a:pPr>
              <a:spcAft>
                <a:spcPts val="0"/>
              </a:spcAft>
              <a:buNone/>
            </a:pPr>
            <a:r>
              <a:rPr sz="30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Floor Wash lets the wall</a:t>
            </a:r>
          </a:p>
          <a:p xmlns:a="http://schemas.openxmlformats.org/drawingml/2006/main">
            <a:r>
              <a:rPr sz="30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do the lighting.</a:t>
            </a:r>
          </a:p>
        </p:txBody>
      </p:sp>
      <p:sp>
        <p:nvSpPr>
          <p:cNvPr id="5" name="direct-copy">
            <a:extLst xmlns:a="http://schemas.openxmlformats.org/drawingml/2006/main">
              <a:ext uri="{FF2B5EF4-FFF2-40B4-BE49-F238E27FC236}">
                <a16:creationId xmlns:a16="http://schemas.microsoft.com/office/drawing/2014/main" id="{F2FAC9B7-6777-4DEC-9E64-CA8BA82A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800350"/>
            <a:ext cx="5791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52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52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It lights the wall first—and the wall returns soft, reflected light to the room.</a:t>
            </a:r>
          </a:p>
        </p:txBody>
      </p:sp>
      <p:sp>
        <p:nvSpPr>
          <p:cNvPr id="6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459BC81C-36EB-43FA-967B-3183F81C4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7" name="footer-page">
            <a:extLst xmlns:a="http://schemas.openxmlformats.org/drawingml/2006/main">
              <a:ext uri="{FF2B5EF4-FFF2-40B4-BE49-F238E27FC236}">
                <a16:creationId xmlns:a16="http://schemas.microsoft.com/office/drawing/2014/main" id="{C2C1686E-7D31-47C3-B9FA-6B7871F4B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5453846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eyebrow-a-field-of-light">
            <a:extLst xmlns:a="http://schemas.openxmlformats.org/drawingml/2006/main">
              <a:ext uri="{FF2B5EF4-FFF2-40B4-BE49-F238E27FC236}">
                <a16:creationId xmlns:a16="http://schemas.microsoft.com/office/drawing/2014/main" id="{D90CC098-C6D6-4882-93D9-3C7CB4E4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25000" lnSpcReduction="2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endParaRPr/>
          </a:p>
        </p:txBody>
      </p:sp>
      <p:sp>
        <p:nvSpPr>
          <p:cNvPr id="3" name="field-title">
            <a:extLst xmlns:a="http://schemas.openxmlformats.org/drawingml/2006/main">
              <a:ext uri="{FF2B5EF4-FFF2-40B4-BE49-F238E27FC236}">
                <a16:creationId xmlns:a16="http://schemas.microsoft.com/office/drawing/2014/main" id="{D1B4A5E6-BDEC-4B86-B959-1FB1808CF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020050"/>
            <a:ext cx="57912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Bright on the wall.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Gentle at the bedside.</a:t>
            </a:r>
          </a:p>
        </p:txBody>
      </p:sp>
      <p:sp>
        <p:nvSpPr>
          <p:cNvPr id="4" name="field-copy">
            <a:extLst xmlns:a="http://schemas.openxmlformats.org/drawingml/2006/main">
              <a:ext uri="{FF2B5EF4-FFF2-40B4-BE49-F238E27FC236}">
                <a16:creationId xmlns:a16="http://schemas.microsoft.com/office/drawing/2014/main" id="{9E17C5F7-0403-407A-9033-1320AC66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9525000"/>
            <a:ext cx="57912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320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The illuminated wall keeps the room visually present around the bed and screen. Add Floor Task where page illumination is required.</a:t>
            </a:r>
          </a:p>
        </p:txBody>
      </p:sp>
      <p:sp>
        <p:nvSpPr>
          <p:cNvPr id="6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683E3EA-0581-4967-AD81-99DA792E6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13" name="图片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911c21007c4b70"/>
          <a:srcRect xmlns:a="http://schemas.openxmlformats.org/drawingml/2006/main" l="0" t="9498" r="0" b="949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6858000" cy="7620000"/>
          </a:xfrm>
          <a:prstGeom xmlns:a="http://schemas.openxmlformats.org/drawingml/2006/main" prst="rect">
            <a:avLst/>
          </a:prstGeom>
        </p:spPr>
      </p:pic>
      <p:sp>
        <p:nvSpPr>
          <p:cNvPr id="8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2B202E4B-B925-4C7D-A476-074BD4505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>
                <a:solidFill>
                  <a:srgbClr val="CAB9A8"/>
                </a:solidFill>
                <a:latin typeface="Arial"/>
                <a:ea typeface="Arial"/>
                <a:cs typeface="Arial"/>
              </a:defRPr>
            </a:pPr>
            <a:r>
              <a:rPr sz="825">
                <a:solidFill>
                  <a:srgbClr val="CAB9A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</p:spTree>
    <p:extLst>
      <p:ext uri="{BB962C8B-B14F-4D97-AF65-F5344CB8AC3E}">
        <p14:creationId xmlns:p14="http://schemas.microsoft.com/office/powerpoint/2010/main" val="316730252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6aa916c86b473c"/>
          <a:stretch xmlns:a="http://schemas.openxmlformats.org/drawingml/2006/main"/>
        </p:blipFill>
        <p:spPr>
          <a:xfrm xmlns:a="http://schemas.openxmlformats.org/drawingml/2006/main">
            <a:off x="0" y="3429558"/>
            <a:ext cx="6858000" cy="4570884"/>
          </a:xfrm>
          <a:prstGeom xmlns:a="http://schemas.openxmlformats.org/drawingml/2006/main" prst="rect">
            <a:avLst/>
          </a:prstGeom>
        </p:spPr>
      </p:pic>
      <p:sp>
        <p:nvSpPr>
          <p:cNvPr id="2" name="photometric-title">
            <a:extLst xmlns:a="http://schemas.openxmlformats.org/drawingml/2006/main">
              <a:ext uri="{FF2B5EF4-FFF2-40B4-BE49-F238E27FC236}">
                <a16:creationId xmlns:a16="http://schemas.microsoft.com/office/drawing/2014/main" id="{32DA8C33-951C-413B-A902-B7F113D28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42900"/>
            <a:ext cx="57912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Broad coverage,</a:t>
            </a:r>
          </a:p>
          <a:p xmlns:a="http://schemas.openxmlformats.org/drawingml/2006/main">
            <a:pPr algn="l">
              <a:lnSpc>
                <a:spcPct val="96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modelled on the wall.</a:t>
            </a:r>
          </a:p>
        </p:txBody>
      </p:sp>
      <p:sp>
        <p:nvSpPr>
          <p:cNvPr id="3" name="photometric-copy">
            <a:extLst xmlns:a="http://schemas.openxmlformats.org/drawingml/2006/main">
              <a:ext uri="{FF2B5EF4-FFF2-40B4-BE49-F238E27FC236}">
                <a16:creationId xmlns:a16="http://schemas.microsoft.com/office/drawing/2014/main" id="{B6954CA3-3BF8-413F-BDCE-A958D459C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371600"/>
            <a:ext cx="5791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320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Direct illuminance contours from measured IES photometry, modelled at a 700 mm horizontal offset. Reflected light is not included.</a:t>
            </a:r>
          </a:p>
        </p:txBody>
      </p:sp>
      <p:sp>
        <p:nvSpPr>
          <p:cNvPr id="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49BF25E-E14F-431C-B200-E510A31CA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71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D2D78D10-95D6-4471-91EA-B78F82FAA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buNone/>
              <a:defRPr sz="71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>
                <a:solidFill>
                  <a:srgbClr val="736D6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7" name="placement-guidance">
            <a:extLst xmlns:a="http://schemas.openxmlformats.org/drawingml/2006/main">
              <a:ext uri="{FF2B5EF4-FFF2-40B4-BE49-F238E27FC236}">
                <a16:creationId xmlns:a16="http://schemas.microsoft.com/office/drawing/2014/main" id="{AF761841-0996-4D6E-9B0A-11C60E510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8401050"/>
            <a:ext cx="57912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5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950" b="1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MODEL GEOMETRY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3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700 mm horizontal offset — optical face to finished wall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1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150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Direct illuminance contours: 50–700 lx · reflected light excluded</a:t>
            </a:r>
          </a:p>
          <a:p xmlns:a="http://schemas.openxmlformats.org/drawingml/2006/main">
            <a:pPr algn="l">
              <a:lnSpc>
                <a:spcPct val="108000"/>
              </a:lnSpc>
              <a:spcAft>
                <a:spcPts val="5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950" b="1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PLACEMENT GUIDANCE</a:t>
            </a:r>
          </a:p>
          <a:p xmlns:a="http://schemas.openxmlformats.org/drawingml/2006/main">
            <a:pPr algn="l">
              <a:lnSpc>
                <a:spcPct val="110000"/>
              </a:lnSpc>
              <a:spcAft>
                <a:spcPts val="7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150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Closer positions typically produce a narrower, brighter field; greater distance broadens the field and lowers wall illuminance. Light, matte walls return more light to the room; dark or absorbent finishes return less.</a:t>
            </a:r>
          </a:p>
          <a:p xmlns:a="http://schemas.openxmlformats.org/drawingml/2006/main">
            <a:pPr algn="l">
              <a:lnSpc>
                <a:spcPct val="110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Request project-specific IES modelling for 200/400 mm offsets, coverage dimensions, or average/minimum illuminance targets.</a:t>
            </a:r>
          </a:p>
        </p:txBody>
      </p:sp>
    </p:spTree>
    <p:extLst>
      <p:ext uri="{BB962C8B-B14F-4D97-AF65-F5344CB8AC3E}">
        <p14:creationId xmlns:p14="http://schemas.microsoft.com/office/powerpoint/2010/main" val="4291633198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material-title">
            <a:extLst xmlns:a="http://schemas.openxmlformats.org/drawingml/2006/main">
              <a:ext uri="{FF2B5EF4-FFF2-40B4-BE49-F238E27FC236}">
                <a16:creationId xmlns:a16="http://schemas.microsoft.com/office/drawing/2014/main" id="{185E8A86-F0A1-4064-9DD9-F7FCCB6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5791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Wide on the wall.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Recessed from view.</a:t>
            </a:r>
          </a:p>
        </p:txBody>
      </p:sp>
      <p:sp>
        <p:nvSpPr>
          <p:cNvPr id="3" name="material-copy">
            <a:extLst xmlns:a="http://schemas.openxmlformats.org/drawingml/2006/main">
              <a:ext uri="{FF2B5EF4-FFF2-40B4-BE49-F238E27FC236}">
                <a16:creationId xmlns:a16="http://schemas.microsoft.com/office/drawing/2014/main" id="{332CD0F4-BFE0-44E3-A50E-91ED779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66900"/>
            <a:ext cx="5791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20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A wide 160° distribution expands the wall wash, while recessed optics keep the bright source away from normal sightlines.</a:t>
            </a:r>
          </a:p>
        </p:txBody>
      </p:sp>
      <p:sp>
        <p:nvSpPr>
          <p:cNvPr id="1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1D6479F-7EED-4A53-93B6-7B6D5C9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1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9F2ADBB-B4E2-4D88-B91B-194F3EB5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pic>
        <p:nvPicPr>
          <p:cNvPr id="21" name="图片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b80c7294f941ff"/>
          <a:stretch xmlns:a="http://schemas.openxmlformats.org/drawingml/2006/main"/>
        </p:blipFill>
        <p:spPr>
          <a:xfrm xmlns:a="http://schemas.openxmlformats.org/drawingml/2006/main">
            <a:off x="23" y="4162806"/>
            <a:ext cx="6857954" cy="4352163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19402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material-title">
            <a:extLst xmlns:a="http://schemas.openxmlformats.org/drawingml/2006/main">
              <a:ext uri="{FF2B5EF4-FFF2-40B4-BE49-F238E27FC236}">
                <a16:creationId xmlns:a16="http://schemas.microsoft.com/office/drawing/2014/main" id="{185E8A86-F0A1-4064-9DD9-F7FCCB6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7700"/>
            <a:ext cx="57912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Simple in form.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315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15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Resolved in detail.</a:t>
            </a:r>
          </a:p>
        </p:txBody>
      </p:sp>
      <p:sp>
        <p:nvSpPr>
          <p:cNvPr id="3" name="material-copy">
            <a:extLst xmlns:a="http://schemas.openxmlformats.org/drawingml/2006/main">
              <a:ext uri="{FF2B5EF4-FFF2-40B4-BE49-F238E27FC236}">
                <a16:creationId xmlns:a16="http://schemas.microsoft.com/office/drawing/2014/main" id="{332CD0F4-BFE0-44E3-A50E-91ED779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66900"/>
            <a:ext cx="5791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20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A slender solid-wood column, a stable weighted base, and carefully resolved junctions.</a:t>
            </a:r>
          </a:p>
        </p:txBody>
      </p:sp>
      <p:sp>
        <p:nvSpPr>
          <p:cNvPr id="1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1D6479F-7EED-4A53-93B6-7B6D5C9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1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9F2ADBB-B4E2-4D88-B91B-194F3EB5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pic>
        <p:nvPicPr>
          <p:cNvPr id="26" name="图片 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689f26ce404667"/>
          <a:stretch xmlns:a="http://schemas.openxmlformats.org/drawingml/2006/main"/>
        </p:blipFill>
        <p:spPr>
          <a:xfrm xmlns:a="http://schemas.openxmlformats.org/drawingml/2006/main">
            <a:off x="1314450" y="2995157"/>
            <a:ext cx="1228725" cy="7611385"/>
          </a:xfrm>
          <a:prstGeom xmlns:a="http://schemas.openxmlformats.org/drawingml/2006/main" prst="rect">
            <a:avLst/>
          </a:prstGeom>
        </p:spPr>
      </p:pic>
      <p:pic>
        <p:nvPicPr>
          <p:cNvPr id="27" name="图片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4ca73d4cdf46c8"/>
          <a:stretch xmlns:a="http://schemas.openxmlformats.org/drawingml/2006/main"/>
        </p:blipFill>
        <p:spPr>
          <a:xfrm xmlns:a="http://schemas.openxmlformats.org/drawingml/2006/main">
            <a:off x="4317279" y="2990850"/>
            <a:ext cx="1214292" cy="7620000"/>
          </a:xfrm>
          <a:prstGeom xmlns:a="http://schemas.openxmlformats.org/drawingml/2006/main" prst="rect">
            <a:avLst/>
          </a:prstGeom>
        </p:spPr>
      </p:pic>
      <p:sp>
        <p:nvSpPr>
          <p:cNvPr id="18" name="room-facing-label">
            <a:extLst xmlns:a="http://schemas.openxmlformats.org/drawingml/2006/main">
              <a:ext uri="{FF2B5EF4-FFF2-40B4-BE49-F238E27FC236}">
                <a16:creationId xmlns:a16="http://schemas.microsoft.com/office/drawing/2014/main" id="{507D628A-2317-48F3-8CE3-3383F7D1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078230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63" b="1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SOLID-WOOD FACE</a:t>
            </a:r>
          </a:p>
        </p:txBody>
      </p:sp>
      <p:sp>
        <p:nvSpPr>
          <p:cNvPr id="19" name="wall-facing-label">
            <a:extLst xmlns:a="http://schemas.openxmlformats.org/drawingml/2006/main">
              <a:ext uri="{FF2B5EF4-FFF2-40B4-BE49-F238E27FC236}">
                <a16:creationId xmlns:a16="http://schemas.microsoft.com/office/drawing/2014/main" id="{DC9DA381-2D19-4BDF-B2E7-1468CC426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10782300"/>
            <a:ext cx="2333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63" b="1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8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RECESSED OPTICAL FACE</a:t>
            </a:r>
          </a:p>
        </p:txBody>
      </p:sp>
    </p:spTree>
    <p:extLst>
      <p:ext uri="{BB962C8B-B14F-4D97-AF65-F5344CB8AC3E}">
        <p14:creationId xmlns:p14="http://schemas.microsoft.com/office/powerpoint/2010/main" val="1835624482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material-title">
            <a:extLst xmlns:a="http://schemas.openxmlformats.org/drawingml/2006/main">
              <a:ext uri="{FF2B5EF4-FFF2-40B4-BE49-F238E27FC236}">
                <a16:creationId xmlns:a16="http://schemas.microsoft.com/office/drawing/2014/main" id="{185E8A86-F0A1-4064-9DD9-F7FCCB6B5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90550"/>
            <a:ext cx="5791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29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Same design language.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2925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2925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Six roles in the room.</a:t>
            </a:r>
          </a:p>
        </p:txBody>
      </p:sp>
      <p:sp>
        <p:nvSpPr>
          <p:cNvPr id="3" name="material-copy">
            <a:extLst xmlns:a="http://schemas.openxmlformats.org/drawingml/2006/main">
              <a:ext uri="{FF2B5EF4-FFF2-40B4-BE49-F238E27FC236}">
                <a16:creationId xmlns:a16="http://schemas.microsoft.com/office/drawing/2014/main" id="{332CD0F4-BFE0-44E3-A50E-91ED7792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819900"/>
            <a:ext cx="272415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PENDANT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Focused table light, with optional ambient uplight.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TABLE TASK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Broad, even task light across the working surface.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FLOOR TASK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Low, extended task light for seated reading.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4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B1D6479F-7EED-4A53-93B6-7B6D5C919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15" name="footer-page">
            <a:extLst xmlns:a="http://schemas.openxmlformats.org/drawingml/2006/main">
              <a:ext uri="{FF2B5EF4-FFF2-40B4-BE49-F238E27FC236}">
                <a16:creationId xmlns:a16="http://schemas.microsoft.com/office/drawing/2014/main" id="{F9F2ADBB-B4E2-4D88-B91B-194F3EB51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18" name="family-label-floor">
            <a:extLst xmlns:a="http://schemas.openxmlformats.org/drawingml/2006/main">
              <a:ext uri="{FF2B5EF4-FFF2-40B4-BE49-F238E27FC236}">
                <a16:creationId xmlns:a16="http://schemas.microsoft.com/office/drawing/2014/main" id="{555F5413-1018-4F38-A926-EA4755120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6819900"/>
            <a:ext cx="2762250" cy="409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WALL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Ambient uplight above; controlled surface light below.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TABLE WASH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Furniture-scale wall light from tables and shelves.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  <a:p xmlns:a="http://schemas.openxmlformats.org/drawingml/2006/main">
            <a:pPr algn="l">
              <a:lnSpc>
                <a:spcPct val="108000"/>
              </a:lnSpc>
              <a:spcAft>
                <a:spcPts val="24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155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FLOOR WASH
</a:t>
            </a:r>
            <a:r>
              <a:rPr sz="1320" b="0">
                <a:solidFill>
                  <a:srgbClr val="736D68"/>
                </a:solidFill>
                <a:latin typeface="Arial"/>
                <a:ea typeface="Arial"/>
                <a:cs typeface="Arial"/>
              </a:rPr>
              <a:t>Room-scale wall light from the floor.</a:t>
            </a:r>
            <a:br/>
            <a:endParaRPr sz="1320" b="0">
              <a:solidFill>
                <a:srgbClr val="736D6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" name="family-label-table">
            <a:extLst xmlns:a="http://schemas.openxmlformats.org/drawingml/2006/main">
              <a:ext uri="{FF2B5EF4-FFF2-40B4-BE49-F238E27FC236}">
                <a16:creationId xmlns:a16="http://schemas.microsoft.com/office/drawing/2014/main" id="{52F83A6D-443F-42FF-B851-2AB6A5AC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438900"/>
            <a:ext cx="1524000" cy="228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EFE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950" b="1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SIX ROLES</a:t>
            </a:r>
          </a:p>
        </p:txBody>
      </p:sp>
      <p:pic>
        <p:nvPicPr>
          <p:cNvPr id="27" name="图片 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16492d2abb423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6700" y="1981200"/>
            <a:ext cx="6324600" cy="4219575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70788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erformance-title">
            <a:extLst xmlns:a="http://schemas.openxmlformats.org/drawingml/2006/main">
              <a:ext uri="{FF2B5EF4-FFF2-40B4-BE49-F238E27FC236}">
                <a16:creationId xmlns:a16="http://schemas.microsoft.com/office/drawing/2014/main" id="{53F0E761-58D4-44B5-B40F-FDB78EA92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57200"/>
            <a:ext cx="57912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000" b="1" i="0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Ready to specify.</a:t>
            </a:r>
          </a:p>
        </p:txBody>
      </p:sp>
      <p:sp>
        <p:nvSpPr>
          <p:cNvPr id="27" name="eyebrow-optical-product-data">
            <a:extLst xmlns:a="http://schemas.openxmlformats.org/drawingml/2006/main">
              <a:ext uri="{FF2B5EF4-FFF2-40B4-BE49-F238E27FC236}">
                <a16:creationId xmlns:a16="http://schemas.microsoft.com/office/drawing/2014/main" id="{89FFF296-9EAD-4758-9902-4A85375D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1500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spcAft>
                <a:spcPts val="0"/>
              </a:spcAft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Material &amp; finish</a:t>
            </a:r>
          </a:p>
        </p:txBody>
      </p:sp>
      <p:sp>
        <p:nvSpPr>
          <p:cNvPr id="28" name="optical-data">
            <a:extLst xmlns:a="http://schemas.openxmlformats.org/drawingml/2006/main">
              <a:ext uri="{FF2B5EF4-FFF2-40B4-BE49-F238E27FC236}">
                <a16:creationId xmlns:a16="http://schemas.microsoft.com/office/drawing/2014/main" id="{237A47E8-0106-4F72-B824-7CFFB66E1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096000"/>
            <a:ext cx="5791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Solid wood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Oak / Walnut / Black Ash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FSC-certified wood available on request.</a:t>
            </a:r>
          </a:p>
        </p:txBody>
      </p:sp>
      <p:sp>
        <p:nvSpPr>
          <p:cNvPr id="29" name="spec-note">
            <a:extLst xmlns:a="http://schemas.openxmlformats.org/drawingml/2006/main">
              <a:ext uri="{FF2B5EF4-FFF2-40B4-BE49-F238E27FC236}">
                <a16:creationId xmlns:a16="http://schemas.microsoft.com/office/drawing/2014/main" id="{8B0527BE-3705-45A2-B9EE-01AD5EA3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8286750"/>
            <a:ext cx="60198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1E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152400" tIns="171450" rIns="15240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Dimensions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H 1,542 mm · light column 1,025 mm · section 20 × 35 mm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Base &amp; weight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Ø250 mm · 5.6 kg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Electrical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26 W · 220–240 V · 50/60 Hz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Protection &amp; compliance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IP20 · CE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63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163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Project support   </a:t>
            </a:r>
            <a:r>
              <a:rPr sz="1163">
                <a:solidFill>
                  <a:srgbClr val="736D68"/>
                </a:solidFill>
                <a:latin typeface="Arial"/>
                <a:ea typeface="Arial"/>
                <a:cs typeface="Arial"/>
              </a:rPr>
              <a:t>5-year warranty · IES / LDT / CAD / 3D on request</a:t>
            </a:r>
          </a:p>
        </p:txBody>
      </p:sp>
      <p:sp>
        <p:nvSpPr>
          <p:cNvPr id="30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1FC6D99-ECCD-46E7-9AC6-82E64530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1782425"/>
            <a:ext cx="4095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13" b="0" i="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713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INDLEDs / Lumatree Floor Wash</a:t>
            </a:r>
          </a:p>
        </p:txBody>
      </p:sp>
      <p:sp>
        <p:nvSpPr>
          <p:cNvPr id="31" name="footer-page">
            <a:extLst xmlns:a="http://schemas.openxmlformats.org/drawingml/2006/main">
              <a:ext uri="{FF2B5EF4-FFF2-40B4-BE49-F238E27FC236}">
                <a16:creationId xmlns:a16="http://schemas.microsoft.com/office/drawing/2014/main" id="{39A7C078-AD8D-4349-80A7-F2F143E42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17824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spcAft>
                <a:spcPts val="0"/>
              </a:spcAft>
              <a:buNone/>
              <a:defRPr>
                <a:latin typeface="Arial"/>
                <a:ea typeface="Arial"/>
                <a:cs typeface="Arial"/>
              </a:defRPr>
            </a:pPr>
            <a:r>
              <a:rPr sz="710" b="0" i="0">
                <a:solidFill>
                  <a:srgbClr val="736D68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33" name="light-control-heading">
            <a:extLst xmlns:a="http://schemas.openxmlformats.org/drawingml/2006/main">
              <a:ext uri="{FF2B5EF4-FFF2-40B4-BE49-F238E27FC236}">
                <a16:creationId xmlns:a16="http://schemas.microsoft.com/office/drawing/2014/main" id="{EEE9FE52-DBF7-40B7-B0C4-308F4E36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71475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spcAft>
                <a:spcPts val="0"/>
              </a:spcAft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Control</a:t>
            </a:r>
          </a:p>
        </p:txBody>
      </p:sp>
      <p:sp>
        <p:nvSpPr>
          <p:cNvPr id="34" name="model-selection-meta">
            <a:extLst xmlns:a="http://schemas.openxmlformats.org/drawingml/2006/main">
              <a:ext uri="{FF2B5EF4-FFF2-40B4-BE49-F238E27FC236}">
                <a16:creationId xmlns:a16="http://schemas.microsoft.com/office/drawing/2014/main" id="{981B7100-C0DB-47D8-AE1E-5F3C0302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095750"/>
            <a:ext cx="5791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Local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Touch dimmer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Wired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DALI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i="1">
                <a:solidFill>
                  <a:srgbClr val="736D68"/>
                </a:solidFill>
                <a:latin typeface="Arial"/>
                <a:ea typeface="Arial"/>
                <a:cs typeface="Arial"/>
              </a:rPr>
              <a:t>Availability varies by configuration.</a:t>
            </a:r>
          </a:p>
        </p:txBody>
      </p:sp>
      <p:sp>
        <p:nvSpPr>
          <p:cNvPr id="35" name="core-specification-heading">
            <a:extLst xmlns:a="http://schemas.openxmlformats.org/drawingml/2006/main">
              <a:ext uri="{FF2B5EF4-FFF2-40B4-BE49-F238E27FC236}">
                <a16:creationId xmlns:a16="http://schemas.microsoft.com/office/drawing/2014/main" id="{14683415-ED75-4808-9DC2-4A53A61C2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spcAft>
                <a:spcPts val="0"/>
              </a:spcAft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 i="0">
                <a:solidFill>
                  <a:srgbClr val="1E1B19"/>
                </a:solidFill>
                <a:latin typeface="Arial"/>
                <a:ea typeface="Arial"/>
                <a:cs typeface="Arial"/>
              </a:rPr>
              <a:t>Product, compliance &amp; support</a:t>
            </a:r>
          </a:p>
        </p:txBody>
      </p:sp>
      <p:sp>
        <p:nvSpPr>
          <p:cNvPr id="37" name="light-fixed-white">
            <a:extLst xmlns:a="http://schemas.openxmlformats.org/drawingml/2006/main">
              <a:ext uri="{FF2B5EF4-FFF2-40B4-BE49-F238E27FC236}">
                <a16:creationId xmlns:a16="http://schemas.microsoft.com/office/drawing/2014/main" id="{CD5F929D-0CC9-42AF-BEE8-83E84F41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095500"/>
            <a:ext cx="57912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Fixed white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2700K / 3000K / 4000K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Dim-to-Warm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2200–3000K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Output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3,380 lm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Distribution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160°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00">
                <a:solidFill>
                  <a:srgbClr val="736D6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736D68"/>
                </a:solidFill>
                <a:latin typeface="Arial"/>
                <a:ea typeface="Arial"/>
                <a:cs typeface="Arial"/>
              </a:rPr>
              <a:t>Colour quality   </a:t>
            </a:r>
            <a:r>
              <a:rPr sz="1200">
                <a:solidFill>
                  <a:srgbClr val="736D68"/>
                </a:solidFill>
                <a:latin typeface="Arial"/>
                <a:ea typeface="Arial"/>
                <a:cs typeface="Arial"/>
              </a:rPr>
              <a:t>CRI 92</a:t>
            </a:r>
          </a:p>
        </p:txBody>
      </p:sp>
      <p:sp>
        <p:nvSpPr>
          <p:cNvPr id="42" name="文本框 41">
            <a:extLst xmlns:a="http://schemas.openxmlformats.org/drawingml/2006/main">
              <a:ext uri="{FF2B5EF4-FFF2-40B4-BE49-F238E27FC236}">
                <a16:creationId xmlns:a16="http://schemas.microsoft.com/office/drawing/2014/main" id="{54867CC9-3DF1-18E7-7973-9B18429EF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714500"/>
            <a:ext cx="5791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1">
                <a:solidFill>
                  <a:srgbClr val="1E1B1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E1B19"/>
                </a:solidFill>
                <a:latin typeface="Arial"/>
                <a:ea typeface="Arial"/>
                <a:cs typeface="Arial"/>
              </a:rPr>
              <a:t>Light</a:t>
            </a:r>
          </a:p>
        </p:txBody>
      </p:sp>
    </p:spTree>
    <p:extLst>
      <p:ext uri="{BB962C8B-B14F-4D97-AF65-F5344CB8AC3E}">
        <p14:creationId xmlns:p14="http://schemas.microsoft.com/office/powerpoint/2010/main" val="35809075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2026-08-30T04:24:37.1130000Z</dcterms:created>
  <dcterms:modified xsi:type="dcterms:W3CDTF">2026-08-30T04:24:37.1130000Z</dcterms:modified>
</coreProperties>
</file>